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70" r:id="rId3"/>
    <p:sldId id="269" r:id="rId4"/>
    <p:sldId id="271" r:id="rId5"/>
    <p:sldId id="274" r:id="rId6"/>
    <p:sldId id="275" r:id="rId7"/>
    <p:sldId id="273" r:id="rId8"/>
    <p:sldId id="266" r:id="rId9"/>
    <p:sldId id="272" r:id="rId10"/>
    <p:sldId id="276" r:id="rId11"/>
    <p:sldId id="27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" initials="L" lastIdx="1" clrIdx="0">
    <p:extLst>
      <p:ext uri="{19B8F6BF-5375-455C-9EA6-DF929625EA0E}">
        <p15:presenceInfo xmlns:p15="http://schemas.microsoft.com/office/powerpoint/2012/main" userId="LU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5256" autoAdjust="0"/>
  </p:normalViewPr>
  <p:slideViewPr>
    <p:cSldViewPr snapToGrid="0">
      <p:cViewPr varScale="1">
        <p:scale>
          <a:sx n="78" d="100"/>
          <a:sy n="78" d="100"/>
        </p:scale>
        <p:origin x="715" y="9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A3E6-DB5B-4DA5-A20E-65F1E810E63A}" type="datetimeFigureOut">
              <a:rPr lang="pt-BR" smtClean="0"/>
              <a:t>15/11/2022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FD84-96F8-482E-9A04-C8D7386A32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885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A3E6-DB5B-4DA5-A20E-65F1E810E63A}" type="datetimeFigureOut">
              <a:rPr lang="pt-BR" smtClean="0"/>
              <a:t>15/11/2022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FD84-96F8-482E-9A04-C8D7386A32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401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A3E6-DB5B-4DA5-A20E-65F1E810E63A}" type="datetimeFigureOut">
              <a:rPr lang="pt-BR" smtClean="0"/>
              <a:t>15/11/2022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FD84-96F8-482E-9A04-C8D7386A32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0041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A3E6-DB5B-4DA5-A20E-65F1E810E63A}" type="datetimeFigureOut">
              <a:rPr lang="pt-BR" smtClean="0"/>
              <a:t>15/11/2022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FD84-96F8-482E-9A04-C8D7386A32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9737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A3E6-DB5B-4DA5-A20E-65F1E810E63A}" type="datetimeFigureOut">
              <a:rPr lang="pt-BR" smtClean="0"/>
              <a:t>15/11/2022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FD84-96F8-482E-9A04-C8D7386A32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3012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A3E6-DB5B-4DA5-A20E-65F1E810E63A}" type="datetimeFigureOut">
              <a:rPr lang="pt-BR" smtClean="0"/>
              <a:t>15/11/2022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FD84-96F8-482E-9A04-C8D7386A32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4974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A3E6-DB5B-4DA5-A20E-65F1E810E63A}" type="datetimeFigureOut">
              <a:rPr lang="pt-BR" smtClean="0"/>
              <a:t>15/11/2022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FD84-96F8-482E-9A04-C8D7386A32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943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A3E6-DB5B-4DA5-A20E-65F1E810E63A}" type="datetimeFigureOut">
              <a:rPr lang="pt-BR" smtClean="0"/>
              <a:t>15/11/2022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FD84-96F8-482E-9A04-C8D7386A32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349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A3E6-DB5B-4DA5-A20E-65F1E810E63A}" type="datetimeFigureOut">
              <a:rPr lang="pt-BR" smtClean="0"/>
              <a:t>15/11/2022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FD84-96F8-482E-9A04-C8D7386A32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82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A3E6-DB5B-4DA5-A20E-65F1E810E63A}" type="datetimeFigureOut">
              <a:rPr lang="pt-BR" smtClean="0"/>
              <a:t>15/11/2022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FD84-96F8-482E-9A04-C8D7386A32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610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A3E6-DB5B-4DA5-A20E-65F1E810E63A}" type="datetimeFigureOut">
              <a:rPr lang="pt-BR" smtClean="0"/>
              <a:t>15/11/2022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FD84-96F8-482E-9A04-C8D7386A32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57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A3E6-DB5B-4DA5-A20E-65F1E810E63A}" type="datetimeFigureOut">
              <a:rPr lang="pt-BR" smtClean="0"/>
              <a:t>15/11/2022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FD84-96F8-482E-9A04-C8D7386A32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2983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A3E6-DB5B-4DA5-A20E-65F1E810E63A}" type="datetimeFigureOut">
              <a:rPr lang="pt-BR" smtClean="0"/>
              <a:t>15/11/2022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FD84-96F8-482E-9A04-C8D7386A32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2528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A3E6-DB5B-4DA5-A20E-65F1E810E63A}" type="datetimeFigureOut">
              <a:rPr lang="pt-BR" smtClean="0"/>
              <a:t>15/11/2022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FD84-96F8-482E-9A04-C8D7386A32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789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A3E6-DB5B-4DA5-A20E-65F1E810E63A}" type="datetimeFigureOut">
              <a:rPr lang="pt-BR" smtClean="0"/>
              <a:t>15/11/2022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FD84-96F8-482E-9A04-C8D7386A32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4363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A3E6-DB5B-4DA5-A20E-65F1E810E63A}" type="datetimeFigureOut">
              <a:rPr lang="pt-BR" smtClean="0"/>
              <a:t>15/11/2022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FD84-96F8-482E-9A04-C8D7386A32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924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AEEA3E6-DB5B-4DA5-A20E-65F1E810E63A}" type="datetimeFigureOut">
              <a:rPr lang="pt-BR" smtClean="0"/>
              <a:t>15/11/2022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0ADFD84-96F8-482E-9A04-C8D7386A32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847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AEEA3E6-DB5B-4DA5-A20E-65F1E810E63A}" type="datetimeFigureOut">
              <a:rPr lang="pt-BR" smtClean="0"/>
              <a:t>15/11/2022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0ADFD84-96F8-482E-9A04-C8D7386A32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0301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  <p:sldLayoutId id="2147484070" r:id="rId14"/>
    <p:sldLayoutId id="2147484071" r:id="rId15"/>
    <p:sldLayoutId id="2147484072" r:id="rId16"/>
    <p:sldLayoutId id="21474840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E0C0A6-5189-4FC3-94F2-F93AC27EA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934" y="-2044153"/>
            <a:ext cx="11052068" cy="2971801"/>
          </a:xfrm>
        </p:spPr>
        <p:txBody>
          <a:bodyPr>
            <a:normAutofit/>
          </a:bodyPr>
          <a:lstStyle/>
          <a:p>
            <a:pPr algn="ctr"/>
            <a:r>
              <a:rPr lang="pt-BR" sz="4400" dirty="0">
                <a:latin typeface="Orbitron" panose="02000000000000000000" pitchFamily="2" charset="0"/>
              </a:rPr>
              <a:t>Sistemas estruturais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CF4D6D59-E598-4CC9-A116-1317C548870D}"/>
              </a:ext>
            </a:extLst>
          </p:cNvPr>
          <p:cNvSpPr txBox="1">
            <a:spLocks/>
          </p:cNvSpPr>
          <p:nvPr/>
        </p:nvSpPr>
        <p:spPr>
          <a:xfrm>
            <a:off x="2931732" y="5646862"/>
            <a:ext cx="5762473" cy="1097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dirty="0"/>
              <a:t>Giancarlo de Luca Paes Trevellin - RA170390</a:t>
            </a:r>
            <a:endParaRPr lang="pt-BR" sz="1800" dirty="0"/>
          </a:p>
          <a:p>
            <a:pPr algn="ctr"/>
            <a:r>
              <a:rPr lang="pt-BR" sz="1800" dirty="0" err="1"/>
              <a:t>Luis</a:t>
            </a:r>
            <a:r>
              <a:rPr lang="pt-BR" sz="1800" dirty="0"/>
              <a:t> Eduardo Ferronato - RA174615</a:t>
            </a:r>
          </a:p>
          <a:p>
            <a:pPr algn="ctr"/>
            <a:r>
              <a:rPr lang="pt-BR" sz="1800" dirty="0"/>
              <a:t>Leonardo Sales Grincevicus Vareiro - RA175055</a:t>
            </a:r>
          </a:p>
          <a:p>
            <a:endParaRPr lang="pt-BR" sz="180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0B856B0-B5E5-4B55-8A1A-8E9A408E8620}"/>
              </a:ext>
            </a:extLst>
          </p:cNvPr>
          <p:cNvSpPr txBox="1">
            <a:spLocks/>
          </p:cNvSpPr>
          <p:nvPr/>
        </p:nvSpPr>
        <p:spPr>
          <a:xfrm>
            <a:off x="634474" y="1366713"/>
            <a:ext cx="5178494" cy="428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1800" dirty="0">
                <a:latin typeface="Orbitron" panose="02000000000000000000" pitchFamily="2" charset="0"/>
              </a:rPr>
              <a:t>Usina Hidrelétrica de Jirau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B3DD01EA-5A5A-4A7C-96CE-28CBC086C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185" y="2070955"/>
            <a:ext cx="4617598" cy="3070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8C3569C4-41CD-4137-B5AE-0D1AB9F37191}"/>
              </a:ext>
            </a:extLst>
          </p:cNvPr>
          <p:cNvSpPr txBox="1">
            <a:spLocks/>
          </p:cNvSpPr>
          <p:nvPr/>
        </p:nvSpPr>
        <p:spPr>
          <a:xfrm>
            <a:off x="6775471" y="1366714"/>
            <a:ext cx="4121025" cy="4280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1800" dirty="0">
                <a:latin typeface="Orbitron" panose="02000000000000000000" pitchFamily="2" charset="0"/>
              </a:rPr>
              <a:t>Petronas twin towers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DC65763-DD24-4EC6-AC32-CEA8A20457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" r="1410"/>
          <a:stretch/>
        </p:blipFill>
        <p:spPr>
          <a:xfrm>
            <a:off x="796412" y="2070955"/>
            <a:ext cx="4874525" cy="3070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91301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3B323-0F8A-4DDA-98D8-5AD68DA6B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211" y="258780"/>
            <a:ext cx="6776830" cy="1139687"/>
          </a:xfrm>
        </p:spPr>
        <p:txBody>
          <a:bodyPr>
            <a:normAutofit/>
          </a:bodyPr>
          <a:lstStyle/>
          <a:p>
            <a:pPr algn="r"/>
            <a:r>
              <a:rPr lang="pt-BR" dirty="0"/>
              <a:t>2. dados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0B77452-13D8-45C2-9051-B2801AFB585B}"/>
              </a:ext>
            </a:extLst>
          </p:cNvPr>
          <p:cNvSpPr txBox="1"/>
          <p:nvPr/>
        </p:nvSpPr>
        <p:spPr>
          <a:xfrm>
            <a:off x="6716939" y="1716832"/>
            <a:ext cx="52721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160,000 m³ de Concreto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Concreto de Alto desempenho Fck=80 Mpa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13.200 m³ para cada fundação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36910 Tonelada de aço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Custo de US$1,6 Bilhões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1992-1998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9E30120-7D2B-4C44-B793-2466FAFB8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718" y="0"/>
            <a:ext cx="4044585" cy="343366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F29F395-D485-4AF6-9C2C-0DA5A37364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3" b="7553"/>
          <a:stretch/>
        </p:blipFill>
        <p:spPr>
          <a:xfrm>
            <a:off x="1976719" y="3424335"/>
            <a:ext cx="4044584" cy="343366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01034E4-0BB2-4CAF-84D8-A87E95252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6"/>
            <a:ext cx="1975373" cy="685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29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3B323-0F8A-4DDA-98D8-5AD68DA6B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55" y="0"/>
            <a:ext cx="7860687" cy="1139687"/>
          </a:xfrm>
        </p:spPr>
        <p:txBody>
          <a:bodyPr>
            <a:normAutofit/>
          </a:bodyPr>
          <a:lstStyle/>
          <a:p>
            <a:r>
              <a:rPr lang="pt-BR" dirty="0"/>
              <a:t>3. Mão de obra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0B77452-13D8-45C2-9051-B2801AFB585B}"/>
              </a:ext>
            </a:extLst>
          </p:cNvPr>
          <p:cNvSpPr txBox="1"/>
          <p:nvPr/>
        </p:nvSpPr>
        <p:spPr>
          <a:xfrm>
            <a:off x="126318" y="1568895"/>
            <a:ext cx="598824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300" dirty="0"/>
              <a:t>Foram contratados dois consórcios de construção, cada um responsável pela construção de uma das torres.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300" dirty="0"/>
              <a:t>Torre 1: </a:t>
            </a:r>
            <a:r>
              <a:rPr lang="pt-BR" sz="2300" dirty="0" err="1"/>
              <a:t>Hazama</a:t>
            </a:r>
            <a:r>
              <a:rPr lang="pt-BR" sz="2300" dirty="0"/>
              <a:t> Corporation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300" dirty="0"/>
              <a:t>Torre 2: </a:t>
            </a:r>
            <a:r>
              <a:rPr lang="en-US" sz="2300" dirty="0"/>
              <a:t>Samsung Constructions e </a:t>
            </a:r>
            <a:r>
              <a:rPr lang="en-US" sz="2300" dirty="0" err="1"/>
              <a:t>Kukdong</a:t>
            </a:r>
            <a:r>
              <a:rPr lang="en-US" sz="2300" dirty="0"/>
              <a:t> Engineering &amp;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300" dirty="0"/>
              <a:t>Embora a torre 2 tenha terminado primeiro, ocorreram alguns problemas quando descobriram que torre estava 25mm fora da vertical.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448DBEF-B369-421C-9BA7-48E984F63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121" y="219269"/>
            <a:ext cx="3899445" cy="6419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29834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3B323-0F8A-4DDA-98D8-5AD68DA6B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13" y="0"/>
            <a:ext cx="7860687" cy="1139687"/>
          </a:xfrm>
        </p:spPr>
        <p:txBody>
          <a:bodyPr>
            <a:normAutofit/>
          </a:bodyPr>
          <a:lstStyle/>
          <a:p>
            <a:pPr algn="r"/>
            <a:r>
              <a:rPr lang="pt-BR" dirty="0"/>
              <a:t>4. curiosidades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0B77452-13D8-45C2-9051-B2801AFB585B}"/>
              </a:ext>
            </a:extLst>
          </p:cNvPr>
          <p:cNvSpPr txBox="1"/>
          <p:nvPr/>
        </p:nvSpPr>
        <p:spPr>
          <a:xfrm>
            <a:off x="6096000" y="1576343"/>
            <a:ext cx="5663674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A Torre 2 é utilizada para escritórios de grandes empresas.</a:t>
            </a:r>
          </a:p>
          <a:p>
            <a:r>
              <a:rPr lang="pt-BR" sz="2400" dirty="0" err="1"/>
              <a:t>Ex</a:t>
            </a:r>
            <a:r>
              <a:rPr lang="pt-BR" sz="2400" dirty="0"/>
              <a:t> – Huawei, Boeing, Microsoft.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300" dirty="0"/>
              <a:t>O design é baseado na geometria islâmica.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300" dirty="0"/>
              <a:t>Foi projetado pelo arquiteto argentino César </a:t>
            </a:r>
            <a:r>
              <a:rPr lang="pt-BR" sz="2300" dirty="0" err="1"/>
              <a:t>Pelli</a:t>
            </a:r>
            <a:r>
              <a:rPr lang="pt-BR" sz="23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300" dirty="0"/>
              <a:t>Possui uma ponte que liga ambas as torres que está a 170m do chão.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300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9E7FAA3-3EAF-466E-8964-49B74FBAF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26" y="2869794"/>
            <a:ext cx="4888240" cy="3360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1AFD2EB9-FDE5-4E97-AB61-033D82774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8" y="805197"/>
            <a:ext cx="2127508" cy="1542291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1ABB4256-36AD-4FA1-A6B6-B6E76D831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46" y="805197"/>
            <a:ext cx="2127508" cy="154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62B5C9C-E4B1-4174-9F4A-A430C581D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ítulo 9">
            <a:extLst>
              <a:ext uri="{FF2B5EF4-FFF2-40B4-BE49-F238E27FC236}">
                <a16:creationId xmlns:a16="http://schemas.microsoft.com/office/drawing/2014/main" id="{678B3194-0C56-4E01-8B07-8AA70CF4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792" y="966496"/>
            <a:ext cx="7772416" cy="1808583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b="1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Usina Hidrelétrica de Jirau</a:t>
            </a:r>
          </a:p>
        </p:txBody>
      </p:sp>
    </p:spTree>
    <p:extLst>
      <p:ext uri="{BB962C8B-B14F-4D97-AF65-F5344CB8AC3E}">
        <p14:creationId xmlns:p14="http://schemas.microsoft.com/office/powerpoint/2010/main" val="3066798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3B323-0F8A-4DDA-98D8-5AD68DA6B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23" y="114685"/>
            <a:ext cx="6776830" cy="1139687"/>
          </a:xfrm>
        </p:spPr>
        <p:txBody>
          <a:bodyPr>
            <a:normAutofit/>
          </a:bodyPr>
          <a:lstStyle/>
          <a:p>
            <a:r>
              <a:rPr lang="pt-BR" dirty="0"/>
              <a:t>1. Características estruturais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0B77452-13D8-45C2-9051-B2801AFB585B}"/>
              </a:ext>
            </a:extLst>
          </p:cNvPr>
          <p:cNvSpPr txBox="1"/>
          <p:nvPr/>
        </p:nvSpPr>
        <p:spPr>
          <a:xfrm>
            <a:off x="291258" y="1806864"/>
            <a:ext cx="57162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Barragem de 7875 metros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Altura de 62m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Reservatório com uma área de até 361,6 km² e área inundada de 108 km³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Barragem de Enrocamento de terra em formato de Arco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Barragem com aproximadamente 1 km com núcleo asfáltico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6CDDE4D-7822-4042-8AA9-35E42C0B79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4" b="20247"/>
          <a:stretch/>
        </p:blipFill>
        <p:spPr>
          <a:xfrm>
            <a:off x="6849655" y="870540"/>
            <a:ext cx="5226693" cy="2824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D75A9D6-71AE-4498-8499-DA90F2DAC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004" y="3787877"/>
            <a:ext cx="5457996" cy="3070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15716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3B323-0F8A-4DDA-98D8-5AD68DA6B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211" y="258780"/>
            <a:ext cx="6776830" cy="1139687"/>
          </a:xfrm>
        </p:spPr>
        <p:txBody>
          <a:bodyPr>
            <a:normAutofit/>
          </a:bodyPr>
          <a:lstStyle/>
          <a:p>
            <a:pPr algn="r"/>
            <a:r>
              <a:rPr lang="pt-BR" dirty="0"/>
              <a:t>2. dados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0B77452-13D8-45C2-9051-B2801AFB585B}"/>
              </a:ext>
            </a:extLst>
          </p:cNvPr>
          <p:cNvSpPr txBox="1"/>
          <p:nvPr/>
        </p:nvSpPr>
        <p:spPr>
          <a:xfrm>
            <a:off x="5787492" y="2436129"/>
            <a:ext cx="527210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 1 milhão de m³ de rochas e argila</a:t>
            </a:r>
          </a:p>
          <a:p>
            <a:endParaRPr lang="pt-B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2,8 milhões de m³ de concreto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146 milhões de kg de aço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Investimento de R$ 19 bilhões</a:t>
            </a:r>
          </a:p>
        </p:txBody>
      </p:sp>
      <p:pic>
        <p:nvPicPr>
          <p:cNvPr id="2050" name="Picture 2" descr="Tipos de barragens: Veja os 07 principais | Neo Ipsum">
            <a:extLst>
              <a:ext uri="{FF2B5EF4-FFF2-40B4-BE49-F238E27FC236}">
                <a16:creationId xmlns:a16="http://schemas.microsoft.com/office/drawing/2014/main" id="{4F5DA39B-D79C-4DE9-88BF-8AAEB072C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59" y="91632"/>
            <a:ext cx="4596882" cy="166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NCRETO ASFÁLTICO PARA NÚCLEO DE BARRAGEM - CASO DA UHE JIRAU, RO.">
            <a:extLst>
              <a:ext uri="{FF2B5EF4-FFF2-40B4-BE49-F238E27FC236}">
                <a16:creationId xmlns:a16="http://schemas.microsoft.com/office/drawing/2014/main" id="{97BF9B1F-CC4B-4D15-99AB-76C2D62BE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59" y="1754805"/>
            <a:ext cx="4596882" cy="154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ARRAGEM">
            <a:extLst>
              <a:ext uri="{FF2B5EF4-FFF2-40B4-BE49-F238E27FC236}">
                <a16:creationId xmlns:a16="http://schemas.microsoft.com/office/drawing/2014/main" id="{5AB9EA43-D6F5-4A05-8B8A-C48BFDC51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59" y="3302978"/>
            <a:ext cx="4596882" cy="345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60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3B323-0F8A-4DDA-98D8-5AD68DA6B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18" y="93306"/>
            <a:ext cx="7860687" cy="1139687"/>
          </a:xfrm>
        </p:spPr>
        <p:txBody>
          <a:bodyPr>
            <a:normAutofit/>
          </a:bodyPr>
          <a:lstStyle/>
          <a:p>
            <a:r>
              <a:rPr lang="pt-BR" dirty="0"/>
              <a:t>3. Mão de obra e equipamentos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0B77452-13D8-45C2-9051-B2801AFB585B}"/>
              </a:ext>
            </a:extLst>
          </p:cNvPr>
          <p:cNvSpPr txBox="1"/>
          <p:nvPr/>
        </p:nvSpPr>
        <p:spPr>
          <a:xfrm>
            <a:off x="463420" y="1662201"/>
            <a:ext cx="5988243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300" dirty="0"/>
              <a:t>Gerou 60 mil empregos.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300" dirty="0"/>
              <a:t>Houve algumas manifestações durante a obra pela condição de mão de obra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300" dirty="0"/>
              <a:t>Um dos desafios de Jirau foi o transporte de equipamentos e materiais.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300" dirty="0"/>
              <a:t>Sistema de formas MK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107DB7E-BA61-441A-B3B9-D0E437592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63" y="1662201"/>
            <a:ext cx="5428172" cy="43324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5125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3B323-0F8A-4DDA-98D8-5AD68DA6B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93" y="0"/>
            <a:ext cx="7860687" cy="1139687"/>
          </a:xfrm>
        </p:spPr>
        <p:txBody>
          <a:bodyPr>
            <a:normAutofit/>
          </a:bodyPr>
          <a:lstStyle/>
          <a:p>
            <a:r>
              <a:rPr lang="pt-BR" dirty="0"/>
              <a:t>4. Mão de obra e equipamentos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0B77452-13D8-45C2-9051-B2801AFB585B}"/>
              </a:ext>
            </a:extLst>
          </p:cNvPr>
          <p:cNvSpPr txBox="1"/>
          <p:nvPr/>
        </p:nvSpPr>
        <p:spPr>
          <a:xfrm>
            <a:off x="6096000" y="1576343"/>
            <a:ext cx="566367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Obras civis: Camargo Correa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Montagem: </a:t>
            </a:r>
            <a:r>
              <a:rPr lang="pt-BR" sz="2400" dirty="0" err="1"/>
              <a:t>Enesa</a:t>
            </a:r>
            <a:r>
              <a:rPr lang="pt-BR" sz="2400" dirty="0"/>
              <a:t> Engenharia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Projeto executivo: </a:t>
            </a:r>
            <a:r>
              <a:rPr lang="pt-BR" sz="2400" dirty="0" err="1"/>
              <a:t>Themag</a:t>
            </a:r>
            <a:r>
              <a:rPr lang="pt-BR" sz="2400" dirty="0"/>
              <a:t> Engenharia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Equipamentos: Alstom/VHS/</a:t>
            </a:r>
            <a:r>
              <a:rPr lang="pt-BR" sz="2400" dirty="0" err="1"/>
              <a:t>Vatech</a:t>
            </a:r>
            <a:r>
              <a:rPr lang="pt-BR" sz="2400" dirty="0"/>
              <a:t>/Dong </a:t>
            </a:r>
            <a:r>
              <a:rPr lang="pt-BR" sz="2400" dirty="0" err="1"/>
              <a:t>Fang</a:t>
            </a:r>
            <a:endParaRPr lang="pt-BR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C706D42-B15E-4577-82BE-9609CE9534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t="122" r="998" b="-122"/>
          <a:stretch/>
        </p:blipFill>
        <p:spPr>
          <a:xfrm>
            <a:off x="673814" y="3783546"/>
            <a:ext cx="5139158" cy="284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0B8AB3E-5FFC-4193-82A8-949E45695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92" y="375437"/>
            <a:ext cx="4592166" cy="3174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34167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3B323-0F8A-4DDA-98D8-5AD68DA6B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23" y="114685"/>
            <a:ext cx="6776830" cy="1139687"/>
          </a:xfrm>
        </p:spPr>
        <p:txBody>
          <a:bodyPr>
            <a:normAutofit/>
          </a:bodyPr>
          <a:lstStyle/>
          <a:p>
            <a:r>
              <a:rPr lang="pt-BR" dirty="0"/>
              <a:t>5. curiosidades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0B77452-13D8-45C2-9051-B2801AFB585B}"/>
              </a:ext>
            </a:extLst>
          </p:cNvPr>
          <p:cNvSpPr txBox="1"/>
          <p:nvPr/>
        </p:nvSpPr>
        <p:spPr>
          <a:xfrm>
            <a:off x="291258" y="1806864"/>
            <a:ext cx="571625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Capacidade de geração de energia é de 3750MW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40 milhões de pessoas atendidas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Foi feito uma cidade dentro do empreendimento para comportar os funcionários.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A distrito de Mutum-Paraná teve que ser realocado pois sua antiga localidade havia sido submersa pelo reservatório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019BEB9-9E80-4C97-B509-22011D07D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53537"/>
            <a:ext cx="5854506" cy="3899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61417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5512251F-FC99-44A4-B7B9-CD7081084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9858"/>
            <a:ext cx="12192000" cy="8128001"/>
          </a:xfrm>
          <a:prstGeom prst="rect">
            <a:avLst/>
          </a:prstGeom>
        </p:spPr>
      </p:pic>
      <p:sp>
        <p:nvSpPr>
          <p:cNvPr id="10" name="Título 9">
            <a:extLst>
              <a:ext uri="{FF2B5EF4-FFF2-40B4-BE49-F238E27FC236}">
                <a16:creationId xmlns:a16="http://schemas.microsoft.com/office/drawing/2014/main" id="{678B3194-0C56-4E01-8B07-8AA70CF4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792" y="4306855"/>
            <a:ext cx="7772416" cy="1808583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b="1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Petronas Tower 2</a:t>
            </a:r>
            <a:br>
              <a:rPr lang="pt-BR" b="1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pt-BR" b="1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(Petronas </a:t>
            </a:r>
            <a:r>
              <a:rPr lang="pt-BR" b="1" cap="non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Twin</a:t>
            </a:r>
            <a:r>
              <a:rPr lang="pt-BR" b="1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pt-BR" b="1" cap="non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Towers</a:t>
            </a:r>
            <a:r>
              <a:rPr lang="pt-BR" b="1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2249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3B323-0F8A-4DDA-98D8-5AD68DA6B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5" y="96024"/>
            <a:ext cx="6776830" cy="1139687"/>
          </a:xfrm>
        </p:spPr>
        <p:txBody>
          <a:bodyPr>
            <a:normAutofit/>
          </a:bodyPr>
          <a:lstStyle/>
          <a:p>
            <a:r>
              <a:rPr lang="pt-BR" dirty="0"/>
              <a:t>1. Características estruturais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0B77452-13D8-45C2-9051-B2801AFB585B}"/>
              </a:ext>
            </a:extLst>
          </p:cNvPr>
          <p:cNvSpPr txBox="1"/>
          <p:nvPr/>
        </p:nvSpPr>
        <p:spPr>
          <a:xfrm>
            <a:off x="543185" y="2124105"/>
            <a:ext cx="571625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Altura de 452 metros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410 metros sem antena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88 Andares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19º maior arranha-céu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Feito em concreto armado com a fachada em aço inoxidável e vidro.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Maior Fundação do mundo</a:t>
            </a:r>
          </a:p>
        </p:txBody>
      </p:sp>
      <p:pic>
        <p:nvPicPr>
          <p:cNvPr id="3074" name="Picture 2" descr="As Petronas Towers vistas do túnel Lorong Kuda.">
            <a:extLst>
              <a:ext uri="{FF2B5EF4-FFF2-40B4-BE49-F238E27FC236}">
                <a16:creationId xmlns:a16="http://schemas.microsoft.com/office/drawing/2014/main" id="{B7FDF670-B09A-4977-8CB9-E72A5977D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453" y="247650"/>
            <a:ext cx="4772025" cy="6362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801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ha">
  <a:themeElements>
    <a:clrScheme name="Malh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alh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h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TM03457485[[fn=Malha]]</Template>
  <TotalTime>1205</TotalTime>
  <Words>405</Words>
  <Application>Microsoft Office PowerPoint</Application>
  <PresentationFormat>Widescreen</PresentationFormat>
  <Paragraphs>91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Orbitron</vt:lpstr>
      <vt:lpstr>Malha</vt:lpstr>
      <vt:lpstr>Sistemas estruturais</vt:lpstr>
      <vt:lpstr>Usina Hidrelétrica de Jirau</vt:lpstr>
      <vt:lpstr>1. Características estruturais</vt:lpstr>
      <vt:lpstr>2. dados</vt:lpstr>
      <vt:lpstr>3. Mão de obra e equipamentos</vt:lpstr>
      <vt:lpstr>4. Mão de obra e equipamentos</vt:lpstr>
      <vt:lpstr>5. curiosidades</vt:lpstr>
      <vt:lpstr>Petronas Tower 2 (Petronas Twin Towers)</vt:lpstr>
      <vt:lpstr>1. Características estruturais</vt:lpstr>
      <vt:lpstr>2. dados</vt:lpstr>
      <vt:lpstr>3. Mão de obra</vt:lpstr>
      <vt:lpstr>4. curiosidades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Memorial Descritivo de pinturas</dc:title>
  <dc:creator>Luis Eduardo</dc:creator>
  <cp:lastModifiedBy>LUIS</cp:lastModifiedBy>
  <cp:revision>22</cp:revision>
  <dcterms:created xsi:type="dcterms:W3CDTF">2022-03-24T12:05:31Z</dcterms:created>
  <dcterms:modified xsi:type="dcterms:W3CDTF">2022-11-15T17:25:32Z</dcterms:modified>
</cp:coreProperties>
</file>